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60" r:id="rId5"/>
    <p:sldId id="258" r:id="rId6"/>
    <p:sldId id="261" r:id="rId7"/>
    <p:sldId id="259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eg>
</file>

<file path=ppt/media/image18.jpg>
</file>

<file path=ppt/media/image19.jp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9484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66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34009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66474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1312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3089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44255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4381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942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2829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901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7857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7322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3822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2204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911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6967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5E0F829-C891-47C8-AACD-B070520B2A6B}" type="datetimeFigureOut">
              <a:rPr lang="pt-BR" smtClean="0"/>
              <a:t>18/10/2020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16B28-CF9A-4DB5-8628-6153E89038A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24084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://www2.dbd.puc-rio.br/pergamum/tesesabertas/0210297_04_cap_03.pdf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core.ac.uk/download/pdf/234559605.pdF" TargetMode="External"/><Relationship Id="rId12" Type="http://schemas.openxmlformats.org/officeDocument/2006/relationships/hyperlink" Target="https://blog.bosch-si.com/iot-career/how-to-engage-students-iot-education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hyperlink" Target="https://medium.com/cesar-update/iot-e-design-os-desafios-para-a-experi%C3%AAncia-do-usu%C3%A1rio-e07343c2cab2" TargetMode="External"/><Relationship Id="rId5" Type="http://schemas.openxmlformats.org/officeDocument/2006/relationships/image" Target="../media/image4.png"/><Relationship Id="rId10" Type="http://schemas.openxmlformats.org/officeDocument/2006/relationships/hyperlink" Target="https://builtin.com/internet-things/iot-education-examples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telemedicinamorsch.com.br/blog/iot-na-medicina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1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E72A038F-463B-4B68-9A42-8B698D2F9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1266958"/>
            <a:ext cx="2904124" cy="4528457"/>
          </a:xfrm>
        </p:spPr>
        <p:txBody>
          <a:bodyPr anchor="ctr">
            <a:normAutofit/>
          </a:bodyPr>
          <a:lstStyle/>
          <a:p>
            <a:pPr algn="r">
              <a:lnSpc>
                <a:spcPct val="90000"/>
              </a:lnSpc>
            </a:pPr>
            <a:r>
              <a:rPr lang="pt-BR" sz="1800" b="1" dirty="0">
                <a:solidFill>
                  <a:schemeClr val="tx2"/>
                </a:solidFill>
                <a:latin typeface="Arial Rounded MT Bold" panose="020F0704030504030204" pitchFamily="34" charset="0"/>
              </a:rPr>
              <a:t>Disciplina: IHC</a:t>
            </a:r>
          </a:p>
          <a:p>
            <a:pPr algn="r">
              <a:lnSpc>
                <a:spcPct val="90000"/>
              </a:lnSpc>
            </a:pPr>
            <a:r>
              <a:rPr lang="pt-BR" sz="14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Professor: Sidney rodrigues da cunha</a:t>
            </a:r>
          </a:p>
          <a:p>
            <a:pPr algn="r">
              <a:lnSpc>
                <a:spcPct val="90000"/>
              </a:lnSpc>
            </a:pPr>
            <a:r>
              <a:rPr lang="pt-BR" sz="14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Equipe: Cristian Matheus Galindo de brito (202002728)</a:t>
            </a:r>
          </a:p>
          <a:p>
            <a:pPr algn="r">
              <a:lnSpc>
                <a:spcPct val="90000"/>
              </a:lnSpc>
            </a:pPr>
            <a:r>
              <a:rPr lang="pt-BR" sz="14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	      Maria </a:t>
            </a:r>
            <a:r>
              <a:rPr lang="pt-BR" sz="1400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júlia</a:t>
            </a:r>
            <a:r>
              <a:rPr lang="pt-BR" sz="14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 silva </a:t>
            </a:r>
            <a:r>
              <a:rPr lang="pt-BR" sz="1400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lessa</a:t>
            </a:r>
            <a:r>
              <a:rPr lang="pt-BR" sz="14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 (202002635)</a:t>
            </a:r>
          </a:p>
          <a:p>
            <a:pPr algn="r">
              <a:lnSpc>
                <a:spcPct val="90000"/>
              </a:lnSpc>
            </a:pPr>
            <a:r>
              <a:rPr lang="pt-BR" sz="14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	      Paulo Emanuel Madeira de Freitas (202003566)</a:t>
            </a:r>
          </a:p>
          <a:p>
            <a:pPr algn="r">
              <a:lnSpc>
                <a:spcPct val="90000"/>
              </a:lnSpc>
            </a:pPr>
            <a:r>
              <a:rPr lang="pt-BR" sz="14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	      Paulo Montenegro campos (202000095)</a:t>
            </a:r>
          </a:p>
          <a:p>
            <a:pPr algn="r">
              <a:lnSpc>
                <a:spcPct val="90000"/>
              </a:lnSpc>
            </a:pPr>
            <a:r>
              <a:rPr lang="pt-BR" sz="14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	      </a:t>
            </a:r>
            <a:r>
              <a:rPr lang="pt-BR" sz="1400" dirty="0" err="1">
                <a:solidFill>
                  <a:schemeClr val="tx2"/>
                </a:solidFill>
                <a:latin typeface="Arial Rounded MT Bold" panose="020F0704030504030204" pitchFamily="34" charset="0"/>
              </a:rPr>
              <a:t>Ronyeri</a:t>
            </a:r>
            <a:r>
              <a:rPr lang="pt-BR" sz="14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 Marinho de Souza almeida (202001960</a:t>
            </a:r>
            <a:r>
              <a:rPr lang="pt-BR" sz="1400" dirty="0">
                <a:solidFill>
                  <a:schemeClr val="tx2"/>
                </a:solidFill>
              </a:rPr>
              <a:t>)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BC170A-621F-4E76-BF27-A324C89194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5" y="1266958"/>
            <a:ext cx="6808362" cy="4528457"/>
          </a:xfrm>
        </p:spPr>
        <p:txBody>
          <a:bodyPr anchor="ctr">
            <a:normAutofit/>
          </a:bodyPr>
          <a:lstStyle/>
          <a:p>
            <a:r>
              <a:rPr lang="pt-BR" b="1" dirty="0">
                <a:latin typeface="Bahnschrift SemiBold" panose="020B0502040204020203" pitchFamily="34" charset="0"/>
              </a:rPr>
              <a:t>Relação entre IHC e </a:t>
            </a:r>
            <a:r>
              <a:rPr lang="pt-BR" b="1" dirty="0" err="1">
                <a:latin typeface="Bahnschrift SemiBold" panose="020B0502040204020203" pitchFamily="34" charset="0"/>
              </a:rPr>
              <a:t>IoT</a:t>
            </a:r>
            <a:endParaRPr lang="pt-BR" b="1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153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C94F7CB-8E0A-48F9-B5CB-A550FC1F4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</a:rPr>
              <a:t>Marca-passo e exames a distância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6AB42F-B668-4093-A2A2-769D37E5DA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Consultas a distância se tornaram bastante comuns devido a pandemia, e tem tido diversos avanços tecnológicos, graças a IoT.</a:t>
            </a:r>
          </a:p>
          <a:p>
            <a:r>
              <a:rPr lang="pt-BR">
                <a:solidFill>
                  <a:srgbClr val="FFFFFF"/>
                </a:solidFill>
              </a:rPr>
              <a:t>Há também os marcapassos inteligentes que permitem aos médicos monitorar à distância os pacientes por meio de um feedback contínuo do dispositivo implantado no paciente.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45C60FF-0CEE-4CF2-BCDB-5849CDCA73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29" r="16862" b="-2"/>
          <a:stretch/>
        </p:blipFill>
        <p:spPr>
          <a:xfrm>
            <a:off x="7015973" y="1"/>
            <a:ext cx="5176447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7713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ECBE5E-16FC-4DD0-B8B2-EC647F90D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8" y="629266"/>
            <a:ext cx="6249784" cy="1641986"/>
          </a:xfrm>
        </p:spPr>
        <p:txBody>
          <a:bodyPr>
            <a:normAutofit/>
          </a:bodyPr>
          <a:lstStyle/>
          <a:p>
            <a:r>
              <a:rPr lang="pt-BR" dirty="0"/>
              <a:t>Aplicações: </a:t>
            </a:r>
            <a:r>
              <a:rPr lang="pt-BR" dirty="0" err="1"/>
              <a:t>IoT</a:t>
            </a:r>
            <a:r>
              <a:rPr lang="pt-BR" dirty="0"/>
              <a:t> na educação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1F77F23-53CC-4810-9A12-BF57C66C0D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2" r="16055"/>
          <a:stretch/>
        </p:blipFill>
        <p:spPr>
          <a:xfrm>
            <a:off x="7548152" y="10"/>
            <a:ext cx="4646658" cy="6857990"/>
          </a:xfrm>
          <a:prstGeom prst="rect">
            <a:avLst/>
          </a:prstGeom>
        </p:spPr>
      </p:pic>
      <p:sp>
        <p:nvSpPr>
          <p:cNvPr id="14" name="Rectangle 11">
            <a:extLst>
              <a:ext uri="{FF2B5EF4-FFF2-40B4-BE49-F238E27FC236}">
                <a16:creationId xmlns:a16="http://schemas.microsoft.com/office/drawing/2014/main" id="{4554089D-779D-46F6-81CB-EA9C12693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187C9C-9803-4798-BB1F-AEC56F44E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8" y="2438400"/>
            <a:ext cx="6249784" cy="3809999"/>
          </a:xfrm>
        </p:spPr>
        <p:txBody>
          <a:bodyPr>
            <a:normAutofit/>
          </a:bodyPr>
          <a:lstStyle/>
          <a:p>
            <a:r>
              <a:rPr lang="pt-BR" dirty="0"/>
              <a:t>Quais serão os ganhos da educação com a implementação das </a:t>
            </a:r>
            <a:r>
              <a:rPr lang="pt-BR" dirty="0" err="1"/>
              <a:t>IoTs</a:t>
            </a:r>
            <a:r>
              <a:rPr lang="pt-BR" dirty="0"/>
              <a:t>?</a:t>
            </a:r>
          </a:p>
          <a:p>
            <a:r>
              <a:rPr lang="pt-BR" dirty="0"/>
              <a:t>Educação personalizada.</a:t>
            </a:r>
          </a:p>
          <a:p>
            <a:r>
              <a:rPr lang="pt-BR" dirty="0"/>
              <a:t>Nivelamento correto de aprendizagem.</a:t>
            </a:r>
          </a:p>
          <a:p>
            <a:r>
              <a:rPr lang="pt-BR" dirty="0"/>
              <a:t>Facilitação na comunicação entre professores e alunos.</a:t>
            </a:r>
          </a:p>
        </p:txBody>
      </p:sp>
    </p:spTree>
    <p:extLst>
      <p:ext uri="{BB962C8B-B14F-4D97-AF65-F5344CB8AC3E}">
        <p14:creationId xmlns:p14="http://schemas.microsoft.com/office/powerpoint/2010/main" val="227401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51A7C17-5525-49D8-AE06-54BDC2575D3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" b="112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2B65E6B8-0D17-4912-97E4-60B47A511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6104978" y="1295400"/>
            <a:ext cx="4936635" cy="377369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7FE820F-982A-4707-BCA7-67E92910F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5339" y="1447800"/>
            <a:ext cx="4562452" cy="21545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Promethean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A94B3B-5D0E-4553-8038-D5E353CC2F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5339" y="3834352"/>
            <a:ext cx="4562452" cy="93762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cap="all"/>
              <a:t>Um quadro mais interativo para professores e alunos.</a:t>
            </a:r>
          </a:p>
        </p:txBody>
      </p:sp>
    </p:spTree>
    <p:extLst>
      <p:ext uri="{BB962C8B-B14F-4D97-AF65-F5344CB8AC3E}">
        <p14:creationId xmlns:p14="http://schemas.microsoft.com/office/powerpoint/2010/main" val="695917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82EFD-3A89-432E-8CF4-E0410B325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pt-BR" dirty="0"/>
              <a:t>Óculos de realidade virtual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79EB3D5-30FF-41B6-9C77-9C9D070E54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15" y="2433043"/>
            <a:ext cx="5451627" cy="343452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E3FFB8-A306-4763-88BE-25AACBAF5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5729" y="2052214"/>
            <a:ext cx="4415293" cy="4196185"/>
          </a:xfrm>
        </p:spPr>
        <p:txBody>
          <a:bodyPr>
            <a:normAutofit/>
          </a:bodyPr>
          <a:lstStyle/>
          <a:p>
            <a:r>
              <a:rPr lang="pt-BR" dirty="0"/>
              <a:t>Trazem uma perspectiva nova para o aluno, que pode aprender de forma menos mecânica e mais eficiente.</a:t>
            </a:r>
          </a:p>
        </p:txBody>
      </p:sp>
    </p:spTree>
    <p:extLst>
      <p:ext uri="{BB962C8B-B14F-4D97-AF65-F5344CB8AC3E}">
        <p14:creationId xmlns:p14="http://schemas.microsoft.com/office/powerpoint/2010/main" val="1024217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BC1E15-FCE2-4AF6-B55D-FC4D652A4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</a:rPr>
              <a:t>Aplicações: IoT nas empresas</a:t>
            </a: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30AEDE-9CB7-41A4-B3FD-9F8698D26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pt-BR" dirty="0"/>
              <a:t>Quais serão os ganhos das empresas com a implementação das </a:t>
            </a:r>
            <a:r>
              <a:rPr lang="pt-BR" dirty="0" err="1"/>
              <a:t>IoTs</a:t>
            </a:r>
            <a:r>
              <a:rPr lang="pt-BR" dirty="0"/>
              <a:t>?</a:t>
            </a:r>
          </a:p>
          <a:p>
            <a:r>
              <a:rPr lang="pt-BR" dirty="0"/>
              <a:t>Economia.</a:t>
            </a:r>
          </a:p>
          <a:p>
            <a:r>
              <a:rPr lang="pt-BR" dirty="0"/>
              <a:t>Maior margem de venda.</a:t>
            </a:r>
          </a:p>
          <a:p>
            <a:r>
              <a:rPr lang="pt-BR" dirty="0"/>
              <a:t>Mais segurança.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990BD39-3F59-498B-B44C-86E0AF8D3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723" y="2548281"/>
            <a:ext cx="4932012" cy="366201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878799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362849A-570D-49DB-954C-63F144E88A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A42011-E478-428B-9D15-A98E338BF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9ED2773C-FE51-4632-BA46-036BDCDA6E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426EE09-FF5E-479A-9E52-4E4B2840F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</a:rPr>
              <a:t>Marketing e vendas</a:t>
            </a: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E02F9158-C4C2-46A8-BE73-A4F77E139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17F9A03-0FCE-4DB2-96B6-9DDD90781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49" y="2609490"/>
            <a:ext cx="6515942" cy="3401086"/>
          </a:xfrm>
          <a:prstGeom prst="rect">
            <a:avLst/>
          </a:prstGeom>
          <a:effectLst/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061A78-6141-41FF-B42E-FD94F235F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089" y="2548281"/>
            <a:ext cx="5122606" cy="3658689"/>
          </a:xfrm>
        </p:spPr>
        <p:txBody>
          <a:bodyPr>
            <a:normAutofit/>
          </a:bodyPr>
          <a:lstStyle/>
          <a:p>
            <a:r>
              <a:rPr lang="pt-BR" dirty="0"/>
              <a:t>Com um estudo das compras do usuário, o aplicativo pode mandar promoções específicas que lhe interessem mais.</a:t>
            </a:r>
          </a:p>
        </p:txBody>
      </p:sp>
    </p:spTree>
    <p:extLst>
      <p:ext uri="{BB962C8B-B14F-4D97-AF65-F5344CB8AC3E}">
        <p14:creationId xmlns:p14="http://schemas.microsoft.com/office/powerpoint/2010/main" val="8345110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EB15B0-4A38-43F2-9168-28617F928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</a:rPr>
              <a:t>Economia de energia</a:t>
            </a: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EB302D-89C6-43E7-A17E-BE55BF8FE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pt-BR"/>
              <a:t>A energia elétrica pode representar uma despesa muito significativa para as organizações. Por isso, um dos principais usos de aplicações IoT nas empresas visa a garantir a eficiência energética.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06FF958-B92A-4383-B54E-565241D5F8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311" y="2548281"/>
            <a:ext cx="5212837" cy="366201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418337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87E4204-E93C-417B-9ED0-F81552DE8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8E4A00-82CC-4AD0-B631-F820AEE40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463665DF-25B8-4EE2-8F85-921EF38BE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660015-F4D0-42C5-8FD9-052AA9245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</a:rPr>
              <a:t>Assistente virtual</a:t>
            </a: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B3378DC2-950E-4B63-B833-32DE4719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C075416-1F8B-4E19-997D-8A02585AC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7153602" cy="3658689"/>
          </a:xfrm>
        </p:spPr>
        <p:txBody>
          <a:bodyPr>
            <a:normAutofit/>
          </a:bodyPr>
          <a:lstStyle/>
          <a:p>
            <a:r>
              <a:rPr lang="pt-BR"/>
              <a:t>Um assistente pessoal é de grande utilidade para lembrar de compromissos, administrar agendas, etc. Porém, nem todas as empresas possuem orçamento suficiente para contar com esse profissional.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F2519BC-0F6E-416D-B707-07BE7AC673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50" y="4048229"/>
            <a:ext cx="5055656" cy="252782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11811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88E158-4E29-453D-B4D9-F06A36EB6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1931" y="452718"/>
            <a:ext cx="4638903" cy="1400530"/>
          </a:xfrm>
        </p:spPr>
        <p:txBody>
          <a:bodyPr>
            <a:normAutofit/>
          </a:bodyPr>
          <a:lstStyle/>
          <a:p>
            <a:r>
              <a:rPr lang="pt-BR"/>
              <a:t>Controle de acesso</a:t>
            </a:r>
            <a:endParaRPr lang="pt-BR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8375" y="-1573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16DD74C-8BF2-40B7-99B4-8D4593B131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01" r="40109"/>
          <a:stretch/>
        </p:blipFill>
        <p:spPr>
          <a:xfrm>
            <a:off x="3" y="10"/>
            <a:ext cx="4973099" cy="6857991"/>
          </a:xfrm>
          <a:custGeom>
            <a:avLst/>
            <a:gdLst/>
            <a:ahLst/>
            <a:cxnLst/>
            <a:rect l="l" t="t" r="r" b="b"/>
            <a:pathLst>
              <a:path w="4973099" h="6858001">
                <a:moveTo>
                  <a:pt x="3628384" y="0"/>
                </a:moveTo>
                <a:lnTo>
                  <a:pt x="4971922" y="0"/>
                </a:lnTo>
                <a:lnTo>
                  <a:pt x="4946877" y="155677"/>
                </a:lnTo>
                <a:lnTo>
                  <a:pt x="4923008" y="310668"/>
                </a:lnTo>
                <a:lnTo>
                  <a:pt x="4899644" y="466344"/>
                </a:lnTo>
                <a:lnTo>
                  <a:pt x="4879641" y="622707"/>
                </a:lnTo>
                <a:lnTo>
                  <a:pt x="4859470" y="778383"/>
                </a:lnTo>
                <a:lnTo>
                  <a:pt x="4840644" y="934746"/>
                </a:lnTo>
                <a:lnTo>
                  <a:pt x="4824508" y="1089051"/>
                </a:lnTo>
                <a:lnTo>
                  <a:pt x="4809212" y="1245413"/>
                </a:lnTo>
                <a:lnTo>
                  <a:pt x="4795260" y="1401090"/>
                </a:lnTo>
                <a:lnTo>
                  <a:pt x="4783158" y="1554023"/>
                </a:lnTo>
                <a:lnTo>
                  <a:pt x="4771055" y="1709014"/>
                </a:lnTo>
                <a:lnTo>
                  <a:pt x="4760970" y="1861947"/>
                </a:lnTo>
                <a:lnTo>
                  <a:pt x="4753070" y="2014881"/>
                </a:lnTo>
                <a:lnTo>
                  <a:pt x="4744833" y="2167128"/>
                </a:lnTo>
                <a:lnTo>
                  <a:pt x="4737942" y="2318004"/>
                </a:lnTo>
                <a:lnTo>
                  <a:pt x="4733067" y="2467509"/>
                </a:lnTo>
                <a:lnTo>
                  <a:pt x="4728865" y="2617013"/>
                </a:lnTo>
                <a:lnTo>
                  <a:pt x="4724831" y="2765146"/>
                </a:lnTo>
                <a:lnTo>
                  <a:pt x="4722982" y="2911221"/>
                </a:lnTo>
                <a:lnTo>
                  <a:pt x="4720965" y="3057297"/>
                </a:lnTo>
                <a:lnTo>
                  <a:pt x="4719956" y="3201315"/>
                </a:lnTo>
                <a:lnTo>
                  <a:pt x="4720965" y="3343961"/>
                </a:lnTo>
                <a:lnTo>
                  <a:pt x="4720965" y="3485236"/>
                </a:lnTo>
                <a:lnTo>
                  <a:pt x="4722982" y="3625139"/>
                </a:lnTo>
                <a:lnTo>
                  <a:pt x="4726007" y="3762299"/>
                </a:lnTo>
                <a:lnTo>
                  <a:pt x="4728865" y="3898087"/>
                </a:lnTo>
                <a:lnTo>
                  <a:pt x="4732059" y="4031133"/>
                </a:lnTo>
                <a:lnTo>
                  <a:pt x="4736933" y="4163492"/>
                </a:lnTo>
                <a:lnTo>
                  <a:pt x="4742144" y="4293793"/>
                </a:lnTo>
                <a:lnTo>
                  <a:pt x="4746850" y="4421352"/>
                </a:lnTo>
                <a:lnTo>
                  <a:pt x="4760130" y="4670298"/>
                </a:lnTo>
                <a:lnTo>
                  <a:pt x="4774249" y="4908956"/>
                </a:lnTo>
                <a:lnTo>
                  <a:pt x="4789041" y="5138013"/>
                </a:lnTo>
                <a:lnTo>
                  <a:pt x="4805346" y="5354726"/>
                </a:lnTo>
                <a:lnTo>
                  <a:pt x="4822323" y="5561838"/>
                </a:lnTo>
                <a:lnTo>
                  <a:pt x="4840644" y="5753862"/>
                </a:lnTo>
                <a:lnTo>
                  <a:pt x="4858630" y="5934227"/>
                </a:lnTo>
                <a:lnTo>
                  <a:pt x="4876615" y="6100191"/>
                </a:lnTo>
                <a:lnTo>
                  <a:pt x="4893592" y="6252438"/>
                </a:lnTo>
                <a:lnTo>
                  <a:pt x="4909729" y="6387541"/>
                </a:lnTo>
                <a:lnTo>
                  <a:pt x="4925025" y="6509613"/>
                </a:lnTo>
                <a:lnTo>
                  <a:pt x="4937800" y="6612483"/>
                </a:lnTo>
                <a:lnTo>
                  <a:pt x="4949902" y="6698894"/>
                </a:lnTo>
                <a:lnTo>
                  <a:pt x="4967216" y="6817538"/>
                </a:lnTo>
                <a:lnTo>
                  <a:pt x="4973099" y="6858000"/>
                </a:lnTo>
                <a:lnTo>
                  <a:pt x="4075210" y="6858000"/>
                </a:lnTo>
                <a:lnTo>
                  <a:pt x="4075210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28384" y="1"/>
                </a:ln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F18ACE-6E82-4ADC-8A2F-A1771B30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A1852F-60B6-4FD1-9970-C1B1F29BD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0950" y="2052918"/>
            <a:ext cx="4638903" cy="4195481"/>
          </a:xfrm>
        </p:spPr>
        <p:txBody>
          <a:bodyPr>
            <a:normAutofit/>
          </a:bodyPr>
          <a:lstStyle/>
          <a:p>
            <a:r>
              <a:rPr lang="pt-BR"/>
              <a:t>O controle de acesso às empresas é feito através do Smartphone. Funciona da seguinte forma: são enviados convites digitais para as pessoas que precisarão acessar as dependências da empresa. Pode ser funcionários, clientes, fornecedores, prestadores de serviço, etc.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10522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Picture 122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27" name="Oval 126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29" name="Picture 128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33" name="Rectangle 132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E6A222EB-A81E-4238-B08D-AAB1828C8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E014676C-074B-475A-8346-9C901C86C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>
                <a:alpha val="7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FBE4A51-85F5-455A-AD5B-C3BDA24B5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1266958"/>
            <a:ext cx="2904124" cy="45284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1000" b="0" i="0" u="none" strike="noStrike" kern="1200" cap="all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https://core.ac.uk/download/pdf/234559605.pdF</a:t>
            </a:r>
            <a:endParaRPr lang="en-US" sz="1000" b="0" i="0" u="none" strike="noStrike" kern="1200" cap="all">
              <a:solidFill>
                <a:schemeClr val="tx2"/>
              </a:solidFill>
              <a:effectLst/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</a:pPr>
            <a:endParaRPr lang="en-US" sz="1000" b="0" i="0" kern="1200" cap="all">
              <a:solidFill>
                <a:schemeClr val="tx2"/>
              </a:solidFill>
              <a:effectLst/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</a:pPr>
            <a:r>
              <a:rPr lang="en-US" sz="1000" b="0" i="0" u="none" strike="noStrike" kern="1200" cap="all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http://www2.dbd.puc-rio.br/pergamum/tesesabertas/0210297_04_cap_03.pdf</a:t>
            </a:r>
            <a:endParaRPr lang="en-US" sz="1000" b="0" i="0" u="none" strike="noStrike" kern="1200" cap="all">
              <a:solidFill>
                <a:schemeClr val="tx2"/>
              </a:solidFill>
              <a:effectLst/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</a:pPr>
            <a:endParaRPr lang="en-US" sz="1000" b="0" i="0" kern="1200" cap="all">
              <a:solidFill>
                <a:schemeClr val="tx2"/>
              </a:solidFill>
              <a:effectLst/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</a:pPr>
            <a:r>
              <a:rPr lang="en-US" sz="1000" b="0" i="0" u="sng" strike="noStrike" kern="1200" cap="all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https://telemedicinamorsch.com.br/blog/iot-na-medicina</a:t>
            </a:r>
            <a:endParaRPr lang="en-US" sz="1000" b="0" i="0" kern="1200" cap="all">
              <a:solidFill>
                <a:schemeClr val="tx2"/>
              </a:solidFill>
              <a:effectLst/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</a:pPr>
            <a:br>
              <a:rPr lang="en-US" sz="1000" b="0" i="0" kern="1200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1000" b="0" i="0" u="sng" strike="noStrike" kern="1200" cap="all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https://builtin.com/internet-things/iot-education-examples</a:t>
            </a:r>
            <a:endParaRPr lang="en-US" sz="1000" b="0" i="0" u="sng" strike="noStrike" kern="1200" cap="all">
              <a:solidFill>
                <a:schemeClr val="tx2"/>
              </a:solidFill>
              <a:effectLst/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</a:pPr>
            <a:endParaRPr lang="en-US" sz="1000" b="0" i="0" kern="1200" cap="all">
              <a:solidFill>
                <a:schemeClr val="tx2"/>
              </a:solidFill>
              <a:effectLst/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</a:pPr>
            <a:r>
              <a:rPr lang="en-US" sz="1000" b="0" i="0" u="sng" strike="noStrike" kern="1200" cap="all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https://medium.com/cesar-update/iot-e-design-os-desafios-para-a-experi%C3%AAncia-do-usu%C3%A1rio-e07343c2cab2</a:t>
            </a:r>
            <a:endParaRPr lang="en-US" sz="1000" b="0" i="0" u="sng" strike="noStrike" kern="1200" cap="all">
              <a:solidFill>
                <a:schemeClr val="tx2"/>
              </a:solidFill>
              <a:effectLst/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</a:pPr>
            <a:endParaRPr lang="en-US" sz="1000" b="0" i="0" kern="1200" cap="all">
              <a:solidFill>
                <a:schemeClr val="tx2"/>
              </a:solidFill>
              <a:effectLst/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</a:pPr>
            <a:r>
              <a:rPr lang="en-US" sz="1000" b="0" i="0" u="sng" strike="noStrike" kern="1200" cap="all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https://blog.bosch-si.com/iot-career/how-to-engage-students-iot-education/</a:t>
            </a:r>
            <a:endParaRPr lang="en-US" sz="1000" b="0" i="0" kern="1200" cap="all">
              <a:solidFill>
                <a:schemeClr val="tx2"/>
              </a:solidFill>
              <a:effectLst/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</a:pPr>
            <a:br>
              <a:rPr lang="en-US" sz="1000" b="0" i="0" kern="1200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sz="1000" b="0" i="0" kern="1200" cap="all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8A8B262-A125-4CDE-8CBD-39769ACC7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5" y="1266958"/>
            <a:ext cx="6808362" cy="452845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0"/>
              </a:spcAft>
            </a:pPr>
            <a:r>
              <a:rPr lang="en-US" sz="72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B</a:t>
            </a:r>
            <a:r>
              <a:rPr lang="en-US" sz="7200" b="0" i="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ibliografia</a:t>
            </a:r>
          </a:p>
        </p:txBody>
      </p:sp>
    </p:spTree>
    <p:extLst>
      <p:ext uri="{BB962C8B-B14F-4D97-AF65-F5344CB8AC3E}">
        <p14:creationId xmlns:p14="http://schemas.microsoft.com/office/powerpoint/2010/main" val="2868995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E4E366E-272A-409E-840F-9A6A64A9E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21560C-E4AB-4287-A29C-3F6916794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7">
            <a:extLst>
              <a:ext uri="{FF2B5EF4-FFF2-40B4-BE49-F238E27FC236}">
                <a16:creationId xmlns:a16="http://schemas.microsoft.com/office/drawing/2014/main" id="{DF6CFF07-D953-4F9C-9A0E-E0A6AACB6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24B7AA3-D09A-4E88-9CB3-3A3B22CC9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</a:rPr>
              <a:t>IHC-Definição</a:t>
            </a: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DAA4FEEE-0B5F-41BF-825D-60F9FB089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35FD86-1402-4627-A595-0BC44360F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r>
              <a:rPr lang="pt-BR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IHC é a ciência que relaciona a computação e diversas áreas da sociedade com as artes, design, ergonomia, psicologia, sociologia, semiótica e linguística. Também pode ser definido como a interação entre humanos e máquinas que acontece através de uma interface, formada por software e hardware. </a:t>
            </a: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04ABBA8-CE16-44BC-930C-B31E69BDC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1916" y="2580253"/>
            <a:ext cx="5451627" cy="359807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832029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7">
            <a:extLst>
              <a:ext uri="{FF2B5EF4-FFF2-40B4-BE49-F238E27FC236}">
                <a16:creationId xmlns:a16="http://schemas.microsoft.com/office/drawing/2014/main" id="{91B28F63-CF00-448F-B141-FE33C33B1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28" name="Picture 9">
            <a:extLst>
              <a:ext uri="{FF2B5EF4-FFF2-40B4-BE49-F238E27FC236}">
                <a16:creationId xmlns:a16="http://schemas.microsoft.com/office/drawing/2014/main" id="{2AE609E2-8522-44E4-9077-980E5BCF3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9" name="Oval 11">
            <a:extLst>
              <a:ext uri="{FF2B5EF4-FFF2-40B4-BE49-F238E27FC236}">
                <a16:creationId xmlns:a16="http://schemas.microsoft.com/office/drawing/2014/main" id="{4FA533C5-33E3-4611-AF9F-72811D8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" name="Picture 13">
            <a:extLst>
              <a:ext uri="{FF2B5EF4-FFF2-40B4-BE49-F238E27FC236}">
                <a16:creationId xmlns:a16="http://schemas.microsoft.com/office/drawing/2014/main" id="{8949AD42-25FD-4C3D-9EEE-B7FEC5809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1" name="Picture 15">
            <a:extLst>
              <a:ext uri="{FF2B5EF4-FFF2-40B4-BE49-F238E27FC236}">
                <a16:creationId xmlns:a16="http://schemas.microsoft.com/office/drawing/2014/main" id="{6AC7D913-60B7-4603-881B-831DA5D3A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2" name="Rectangle 17">
            <a:extLst>
              <a:ext uri="{FF2B5EF4-FFF2-40B4-BE49-F238E27FC236}">
                <a16:creationId xmlns:a16="http://schemas.microsoft.com/office/drawing/2014/main" id="{87F0FDC4-AD8C-47D9-9131-623C98ADB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19">
            <a:extLst>
              <a:ext uri="{FF2B5EF4-FFF2-40B4-BE49-F238E27FC236}">
                <a16:creationId xmlns:a16="http://schemas.microsoft.com/office/drawing/2014/main" id="{E34FA10D-5116-47B4-A70E-776435251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6">
            <a:extLst>
              <a:ext uri="{FF2B5EF4-FFF2-40B4-BE49-F238E27FC236}">
                <a16:creationId xmlns:a16="http://schemas.microsoft.com/office/drawing/2014/main" id="{B2718AAE-52B9-4DD9-9D83-A9C975C9D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302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Freeform: Shape 23">
            <a:extLst>
              <a:ext uri="{FF2B5EF4-FFF2-40B4-BE49-F238E27FC236}">
                <a16:creationId xmlns:a16="http://schemas.microsoft.com/office/drawing/2014/main" id="{49FF39B1-9689-44AE-A803-7B90A059DC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376484" cy="6858001"/>
          </a:xfrm>
          <a:custGeom>
            <a:avLst/>
            <a:gdLst>
              <a:gd name="connsiteX0" fmla="*/ 7031769 w 8376484"/>
              <a:gd name="connsiteY0" fmla="*/ 0 h 6858001"/>
              <a:gd name="connsiteX1" fmla="*/ 8375307 w 8376484"/>
              <a:gd name="connsiteY1" fmla="*/ 0 h 6858001"/>
              <a:gd name="connsiteX2" fmla="*/ 8350262 w 8376484"/>
              <a:gd name="connsiteY2" fmla="*/ 155677 h 6858001"/>
              <a:gd name="connsiteX3" fmla="*/ 8326393 w 8376484"/>
              <a:gd name="connsiteY3" fmla="*/ 310668 h 6858001"/>
              <a:gd name="connsiteX4" fmla="*/ 8303029 w 8376484"/>
              <a:gd name="connsiteY4" fmla="*/ 466344 h 6858001"/>
              <a:gd name="connsiteX5" fmla="*/ 8283026 w 8376484"/>
              <a:gd name="connsiteY5" fmla="*/ 622707 h 6858001"/>
              <a:gd name="connsiteX6" fmla="*/ 8262855 w 8376484"/>
              <a:gd name="connsiteY6" fmla="*/ 778383 h 6858001"/>
              <a:gd name="connsiteX7" fmla="*/ 8244029 w 8376484"/>
              <a:gd name="connsiteY7" fmla="*/ 934746 h 6858001"/>
              <a:gd name="connsiteX8" fmla="*/ 8227893 w 8376484"/>
              <a:gd name="connsiteY8" fmla="*/ 1089051 h 6858001"/>
              <a:gd name="connsiteX9" fmla="*/ 8212597 w 8376484"/>
              <a:gd name="connsiteY9" fmla="*/ 1245413 h 6858001"/>
              <a:gd name="connsiteX10" fmla="*/ 8198645 w 8376484"/>
              <a:gd name="connsiteY10" fmla="*/ 1401090 h 6858001"/>
              <a:gd name="connsiteX11" fmla="*/ 8186543 w 8376484"/>
              <a:gd name="connsiteY11" fmla="*/ 1554023 h 6858001"/>
              <a:gd name="connsiteX12" fmla="*/ 8174440 w 8376484"/>
              <a:gd name="connsiteY12" fmla="*/ 1709014 h 6858001"/>
              <a:gd name="connsiteX13" fmla="*/ 8164355 w 8376484"/>
              <a:gd name="connsiteY13" fmla="*/ 1861947 h 6858001"/>
              <a:gd name="connsiteX14" fmla="*/ 8156455 w 8376484"/>
              <a:gd name="connsiteY14" fmla="*/ 2014881 h 6858001"/>
              <a:gd name="connsiteX15" fmla="*/ 8148218 w 8376484"/>
              <a:gd name="connsiteY15" fmla="*/ 2167128 h 6858001"/>
              <a:gd name="connsiteX16" fmla="*/ 8141327 w 8376484"/>
              <a:gd name="connsiteY16" fmla="*/ 2318004 h 6858001"/>
              <a:gd name="connsiteX17" fmla="*/ 8136452 w 8376484"/>
              <a:gd name="connsiteY17" fmla="*/ 2467509 h 6858001"/>
              <a:gd name="connsiteX18" fmla="*/ 8132250 w 8376484"/>
              <a:gd name="connsiteY18" fmla="*/ 2617013 h 6858001"/>
              <a:gd name="connsiteX19" fmla="*/ 8128216 w 8376484"/>
              <a:gd name="connsiteY19" fmla="*/ 2765146 h 6858001"/>
              <a:gd name="connsiteX20" fmla="*/ 8126367 w 8376484"/>
              <a:gd name="connsiteY20" fmla="*/ 2911221 h 6858001"/>
              <a:gd name="connsiteX21" fmla="*/ 8124350 w 8376484"/>
              <a:gd name="connsiteY21" fmla="*/ 3057297 h 6858001"/>
              <a:gd name="connsiteX22" fmla="*/ 8123341 w 8376484"/>
              <a:gd name="connsiteY22" fmla="*/ 3201315 h 6858001"/>
              <a:gd name="connsiteX23" fmla="*/ 8124350 w 8376484"/>
              <a:gd name="connsiteY23" fmla="*/ 3343961 h 6858001"/>
              <a:gd name="connsiteX24" fmla="*/ 8124350 w 8376484"/>
              <a:gd name="connsiteY24" fmla="*/ 3485236 h 6858001"/>
              <a:gd name="connsiteX25" fmla="*/ 8126367 w 8376484"/>
              <a:gd name="connsiteY25" fmla="*/ 3625139 h 6858001"/>
              <a:gd name="connsiteX26" fmla="*/ 8129392 w 8376484"/>
              <a:gd name="connsiteY26" fmla="*/ 3762299 h 6858001"/>
              <a:gd name="connsiteX27" fmla="*/ 8132250 w 8376484"/>
              <a:gd name="connsiteY27" fmla="*/ 3898087 h 6858001"/>
              <a:gd name="connsiteX28" fmla="*/ 8135444 w 8376484"/>
              <a:gd name="connsiteY28" fmla="*/ 4031133 h 6858001"/>
              <a:gd name="connsiteX29" fmla="*/ 8140318 w 8376484"/>
              <a:gd name="connsiteY29" fmla="*/ 4163492 h 6858001"/>
              <a:gd name="connsiteX30" fmla="*/ 8145529 w 8376484"/>
              <a:gd name="connsiteY30" fmla="*/ 4293793 h 6858001"/>
              <a:gd name="connsiteX31" fmla="*/ 8150235 w 8376484"/>
              <a:gd name="connsiteY31" fmla="*/ 4421352 h 6858001"/>
              <a:gd name="connsiteX32" fmla="*/ 8163515 w 8376484"/>
              <a:gd name="connsiteY32" fmla="*/ 4670298 h 6858001"/>
              <a:gd name="connsiteX33" fmla="*/ 8177634 w 8376484"/>
              <a:gd name="connsiteY33" fmla="*/ 4908956 h 6858001"/>
              <a:gd name="connsiteX34" fmla="*/ 8192426 w 8376484"/>
              <a:gd name="connsiteY34" fmla="*/ 5138013 h 6858001"/>
              <a:gd name="connsiteX35" fmla="*/ 8208731 w 8376484"/>
              <a:gd name="connsiteY35" fmla="*/ 5354726 h 6858001"/>
              <a:gd name="connsiteX36" fmla="*/ 8225708 w 8376484"/>
              <a:gd name="connsiteY36" fmla="*/ 5561838 h 6858001"/>
              <a:gd name="connsiteX37" fmla="*/ 8244029 w 8376484"/>
              <a:gd name="connsiteY37" fmla="*/ 5753862 h 6858001"/>
              <a:gd name="connsiteX38" fmla="*/ 8262015 w 8376484"/>
              <a:gd name="connsiteY38" fmla="*/ 5934227 h 6858001"/>
              <a:gd name="connsiteX39" fmla="*/ 8280000 w 8376484"/>
              <a:gd name="connsiteY39" fmla="*/ 6100191 h 6858001"/>
              <a:gd name="connsiteX40" fmla="*/ 8296977 w 8376484"/>
              <a:gd name="connsiteY40" fmla="*/ 6252438 h 6858001"/>
              <a:gd name="connsiteX41" fmla="*/ 8313114 w 8376484"/>
              <a:gd name="connsiteY41" fmla="*/ 6387541 h 6858001"/>
              <a:gd name="connsiteX42" fmla="*/ 8328410 w 8376484"/>
              <a:gd name="connsiteY42" fmla="*/ 6509613 h 6858001"/>
              <a:gd name="connsiteX43" fmla="*/ 8341185 w 8376484"/>
              <a:gd name="connsiteY43" fmla="*/ 6612483 h 6858001"/>
              <a:gd name="connsiteX44" fmla="*/ 8353287 w 8376484"/>
              <a:gd name="connsiteY44" fmla="*/ 6698894 h 6858001"/>
              <a:gd name="connsiteX45" fmla="*/ 8370601 w 8376484"/>
              <a:gd name="connsiteY45" fmla="*/ 6817538 h 6858001"/>
              <a:gd name="connsiteX46" fmla="*/ 8376484 w 8376484"/>
              <a:gd name="connsiteY46" fmla="*/ 6858000 h 6858001"/>
              <a:gd name="connsiteX47" fmla="*/ 7471130 w 8376484"/>
              <a:gd name="connsiteY47" fmla="*/ 6858000 h 6858001"/>
              <a:gd name="connsiteX48" fmla="*/ 7471130 w 8376484"/>
              <a:gd name="connsiteY48" fmla="*/ 6858001 h 6858001"/>
              <a:gd name="connsiteX49" fmla="*/ 1380566 w 8376484"/>
              <a:gd name="connsiteY49" fmla="*/ 6858001 h 6858001"/>
              <a:gd name="connsiteX50" fmla="*/ 1380566 w 8376484"/>
              <a:gd name="connsiteY50" fmla="*/ 6858000 h 6858001"/>
              <a:gd name="connsiteX51" fmla="*/ 0 w 8376484"/>
              <a:gd name="connsiteY51" fmla="*/ 6858000 h 6858001"/>
              <a:gd name="connsiteX52" fmla="*/ 0 w 8376484"/>
              <a:gd name="connsiteY52" fmla="*/ 0 h 6858001"/>
              <a:gd name="connsiteX53" fmla="*/ 1917290 w 8376484"/>
              <a:gd name="connsiteY53" fmla="*/ 0 h 6858001"/>
              <a:gd name="connsiteX54" fmla="*/ 1917290 w 8376484"/>
              <a:gd name="connsiteY54" fmla="*/ 1 h 6858001"/>
              <a:gd name="connsiteX55" fmla="*/ 7031769 w 8376484"/>
              <a:gd name="connsiteY55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8376484" h="6858001">
                <a:moveTo>
                  <a:pt x="7031769" y="0"/>
                </a:moveTo>
                <a:lnTo>
                  <a:pt x="8375307" y="0"/>
                </a:lnTo>
                <a:lnTo>
                  <a:pt x="8350262" y="155677"/>
                </a:lnTo>
                <a:lnTo>
                  <a:pt x="8326393" y="310668"/>
                </a:lnTo>
                <a:lnTo>
                  <a:pt x="8303029" y="466344"/>
                </a:lnTo>
                <a:lnTo>
                  <a:pt x="8283026" y="622707"/>
                </a:lnTo>
                <a:lnTo>
                  <a:pt x="8262855" y="778383"/>
                </a:lnTo>
                <a:lnTo>
                  <a:pt x="8244029" y="934746"/>
                </a:lnTo>
                <a:lnTo>
                  <a:pt x="8227893" y="1089051"/>
                </a:lnTo>
                <a:lnTo>
                  <a:pt x="8212597" y="1245413"/>
                </a:lnTo>
                <a:lnTo>
                  <a:pt x="8198645" y="1401090"/>
                </a:lnTo>
                <a:lnTo>
                  <a:pt x="8186543" y="1554023"/>
                </a:lnTo>
                <a:lnTo>
                  <a:pt x="8174440" y="1709014"/>
                </a:lnTo>
                <a:lnTo>
                  <a:pt x="8164355" y="1861947"/>
                </a:lnTo>
                <a:lnTo>
                  <a:pt x="8156455" y="2014881"/>
                </a:lnTo>
                <a:lnTo>
                  <a:pt x="8148218" y="2167128"/>
                </a:lnTo>
                <a:lnTo>
                  <a:pt x="8141327" y="2318004"/>
                </a:lnTo>
                <a:lnTo>
                  <a:pt x="8136452" y="2467509"/>
                </a:lnTo>
                <a:lnTo>
                  <a:pt x="8132250" y="2617013"/>
                </a:lnTo>
                <a:lnTo>
                  <a:pt x="8128216" y="2765146"/>
                </a:lnTo>
                <a:lnTo>
                  <a:pt x="8126367" y="2911221"/>
                </a:lnTo>
                <a:lnTo>
                  <a:pt x="8124350" y="3057297"/>
                </a:lnTo>
                <a:lnTo>
                  <a:pt x="8123341" y="3201315"/>
                </a:lnTo>
                <a:lnTo>
                  <a:pt x="8124350" y="3343961"/>
                </a:lnTo>
                <a:lnTo>
                  <a:pt x="8124350" y="3485236"/>
                </a:lnTo>
                <a:lnTo>
                  <a:pt x="8126367" y="3625139"/>
                </a:lnTo>
                <a:lnTo>
                  <a:pt x="8129392" y="3762299"/>
                </a:lnTo>
                <a:lnTo>
                  <a:pt x="8132250" y="3898087"/>
                </a:lnTo>
                <a:lnTo>
                  <a:pt x="8135444" y="4031133"/>
                </a:lnTo>
                <a:lnTo>
                  <a:pt x="8140318" y="4163492"/>
                </a:lnTo>
                <a:lnTo>
                  <a:pt x="8145529" y="4293793"/>
                </a:lnTo>
                <a:lnTo>
                  <a:pt x="8150235" y="4421352"/>
                </a:lnTo>
                <a:lnTo>
                  <a:pt x="8163515" y="4670298"/>
                </a:lnTo>
                <a:lnTo>
                  <a:pt x="8177634" y="4908956"/>
                </a:lnTo>
                <a:lnTo>
                  <a:pt x="8192426" y="5138013"/>
                </a:lnTo>
                <a:lnTo>
                  <a:pt x="8208731" y="5354726"/>
                </a:lnTo>
                <a:lnTo>
                  <a:pt x="8225708" y="5561838"/>
                </a:lnTo>
                <a:lnTo>
                  <a:pt x="8244029" y="5753862"/>
                </a:lnTo>
                <a:lnTo>
                  <a:pt x="8262015" y="5934227"/>
                </a:lnTo>
                <a:lnTo>
                  <a:pt x="8280000" y="6100191"/>
                </a:lnTo>
                <a:lnTo>
                  <a:pt x="8296977" y="6252438"/>
                </a:lnTo>
                <a:lnTo>
                  <a:pt x="8313114" y="6387541"/>
                </a:lnTo>
                <a:lnTo>
                  <a:pt x="8328410" y="6509613"/>
                </a:lnTo>
                <a:lnTo>
                  <a:pt x="8341185" y="6612483"/>
                </a:lnTo>
                <a:lnTo>
                  <a:pt x="8353287" y="6698894"/>
                </a:lnTo>
                <a:lnTo>
                  <a:pt x="8370601" y="6817538"/>
                </a:lnTo>
                <a:lnTo>
                  <a:pt x="8376484" y="6858000"/>
                </a:lnTo>
                <a:lnTo>
                  <a:pt x="7471130" y="6858000"/>
                </a:lnTo>
                <a:lnTo>
                  <a:pt x="7471130" y="6858001"/>
                </a:lnTo>
                <a:lnTo>
                  <a:pt x="1380566" y="6858001"/>
                </a:lnTo>
                <a:lnTo>
                  <a:pt x="1380566" y="6858000"/>
                </a:lnTo>
                <a:lnTo>
                  <a:pt x="0" y="6858000"/>
                </a:lnTo>
                <a:lnTo>
                  <a:pt x="0" y="0"/>
                </a:lnTo>
                <a:lnTo>
                  <a:pt x="1917290" y="0"/>
                </a:lnTo>
                <a:lnTo>
                  <a:pt x="1917290" y="1"/>
                </a:lnTo>
                <a:lnTo>
                  <a:pt x="7031769" y="1"/>
                </a:lnTo>
                <a:close/>
              </a:path>
            </a:pathLst>
          </a:custGeom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C74A888-48BE-4604-BB14-E6C5E9D0F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8A8B262-A125-4CDE-8CBD-39769ACC7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0079" y="826412"/>
            <a:ext cx="6630143" cy="49800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7200" dirty="0"/>
              <a:t>The End</a:t>
            </a:r>
            <a:endParaRPr lang="en-US" sz="7200" b="0" i="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FBE4A51-85F5-455A-AD5B-C3BDA24B5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44709" y="1703613"/>
            <a:ext cx="2872975" cy="42236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400" b="1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Disciplina</a:t>
            </a:r>
            <a:r>
              <a:rPr lang="en-US" sz="2400" b="1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: IHC</a:t>
            </a:r>
          </a:p>
          <a:p>
            <a:pPr algn="ctr">
              <a:lnSpc>
                <a:spcPct val="90000"/>
              </a:lnSpc>
            </a:pP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Professor: Sidney </a:t>
            </a:r>
            <a:r>
              <a:rPr lang="en-US" sz="1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rodrigues</a:t>
            </a: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da </a:t>
            </a:r>
            <a:r>
              <a:rPr lang="en-US" sz="1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cunha</a:t>
            </a:r>
            <a:endParaRPr lang="en-US" sz="1400" b="0" i="0" kern="1200" cap="all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</a:pPr>
            <a:endParaRPr lang="en-US" sz="1400" b="0" i="0" kern="1200" cap="all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pPr algn="ctr">
              <a:lnSpc>
                <a:spcPct val="90000"/>
              </a:lnSpc>
            </a:pPr>
            <a:r>
              <a:rPr lang="en-US" sz="1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Equipe</a:t>
            </a: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: Cristian Matheus Galindo de </a:t>
            </a:r>
            <a:r>
              <a:rPr lang="en-US" sz="1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brito</a:t>
            </a: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(202002728)</a:t>
            </a:r>
          </a:p>
          <a:p>
            <a:pPr algn="ctr">
              <a:lnSpc>
                <a:spcPct val="90000"/>
              </a:lnSpc>
            </a:pP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	      Maria </a:t>
            </a:r>
            <a:r>
              <a:rPr lang="en-US" sz="1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júlia</a:t>
            </a: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silva </a:t>
            </a:r>
            <a:r>
              <a:rPr lang="en-US" sz="1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lessa</a:t>
            </a: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(202002635)</a:t>
            </a:r>
          </a:p>
          <a:p>
            <a:pPr algn="ctr">
              <a:lnSpc>
                <a:spcPct val="90000"/>
              </a:lnSpc>
            </a:pP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	      Paulo Emanuel Madeira de Freitas (202003566)</a:t>
            </a:r>
          </a:p>
          <a:p>
            <a:pPr algn="ctr">
              <a:lnSpc>
                <a:spcPct val="90000"/>
              </a:lnSpc>
            </a:pP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	      Paulo Montenegro </a:t>
            </a:r>
            <a:r>
              <a:rPr lang="en-US" sz="1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campos</a:t>
            </a: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(202000095)</a:t>
            </a:r>
          </a:p>
          <a:p>
            <a:pPr algn="ctr">
              <a:lnSpc>
                <a:spcPct val="90000"/>
              </a:lnSpc>
            </a:pP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	      </a:t>
            </a:r>
            <a:r>
              <a:rPr lang="en-US" sz="1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Ronyeri</a:t>
            </a: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1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Marinho</a:t>
            </a: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de Souza </a:t>
            </a:r>
            <a:r>
              <a:rPr lang="en-US" sz="1400" b="0" i="0" kern="1200" cap="all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almeida</a:t>
            </a:r>
            <a:r>
              <a:rPr lang="en-US" sz="1400" b="0" i="0" kern="1200" cap="all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(202001960)</a:t>
            </a:r>
          </a:p>
          <a:p>
            <a:pPr>
              <a:lnSpc>
                <a:spcPct val="90000"/>
              </a:lnSpc>
            </a:pPr>
            <a:endParaRPr lang="en-US" sz="1400" b="0" i="0" kern="1200" cap="all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91461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54E1571-35D1-4549-BB8B-C3458ACB9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3600">
                <a:solidFill>
                  <a:srgbClr val="EBEBEB"/>
                </a:solidFill>
              </a:rPr>
              <a:t>Como são construídas as interfaces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FF578F0-3D17-427C-A743-ACFD6661FE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704054"/>
            <a:ext cx="5449889" cy="5449889"/>
          </a:xfrm>
          <a:prstGeom prst="rect">
            <a:avLst/>
          </a:prstGeom>
          <a:effectLst/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981F61-F1CC-4779-9437-6A021FD5D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</a:rPr>
              <a:t>O grupo alvo definirá como será construída a interface, para isso é necessário que hajam estudos de campo.</a:t>
            </a:r>
          </a:p>
        </p:txBody>
      </p:sp>
    </p:spTree>
    <p:extLst>
      <p:ext uri="{BB962C8B-B14F-4D97-AF65-F5344CB8AC3E}">
        <p14:creationId xmlns:p14="http://schemas.microsoft.com/office/powerpoint/2010/main" val="773017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1515115-95FB-41E0-86F3-8744438C0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B929761-3D61-4A63-A87C-A99E599AE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616217" cy="1622321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</a:rPr>
              <a:t>IHC-Futuro</a:t>
            </a:r>
          </a:p>
        </p:txBody>
      </p:sp>
      <p:sp>
        <p:nvSpPr>
          <p:cNvPr id="14" name="Freeform 31">
            <a:extLst>
              <a:ext uri="{FF2B5EF4-FFF2-40B4-BE49-F238E27FC236}">
                <a16:creationId xmlns:a16="http://schemas.microsoft.com/office/drawing/2014/main" id="{8222A33F-BE2D-4D69-92A0-5DF8B17BA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CE1C74D0-9609-468A-9597-5D87C8A42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A4E22FF-0FB7-4AB7-9A98-EFA38F1C1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3742" y="2090677"/>
            <a:ext cx="3980139" cy="2676643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137128D-E594-4905-9F76-E385F0831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9D48EC-7515-43B3-8D1E-2FB550F71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616216" cy="3785419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O objetivo das interfaces sempre é ser o mais simples possível, para que o usuário a use praticamente sem perceber, por isso, estima-se que o futuro delas será:</a:t>
            </a:r>
          </a:p>
          <a:p>
            <a:r>
              <a:rPr lang="pt-BR">
                <a:solidFill>
                  <a:srgbClr val="FFFFFF"/>
                </a:solidFill>
                <a:latin typeface="Arial" panose="020B0604020202020204" pitchFamily="34" charset="0"/>
              </a:rPr>
              <a:t>Comandos por voz.</a:t>
            </a:r>
          </a:p>
          <a:p>
            <a:r>
              <a:rPr lang="pt-BR">
                <a:solidFill>
                  <a:srgbClr val="FFFFFF"/>
                </a:solidFill>
                <a:latin typeface="Arial" panose="020B0604020202020204" pitchFamily="34" charset="0"/>
              </a:rPr>
              <a:t>Respostas por áudio.</a:t>
            </a:r>
          </a:p>
          <a:p>
            <a:r>
              <a:rPr lang="pt-BR">
                <a:solidFill>
                  <a:srgbClr val="FFFFFF"/>
                </a:solidFill>
                <a:latin typeface="Arial" panose="020B0604020202020204" pitchFamily="34" charset="0"/>
              </a:rPr>
              <a:t>Exemplo: Bina-48.</a:t>
            </a:r>
            <a:endParaRPr lang="pt-BR">
              <a:solidFill>
                <a:srgbClr val="FFFFFF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F58FBE5-4A0D-4F18-ABF1-3B168A60E05E}"/>
              </a:ext>
            </a:extLst>
          </p:cNvPr>
          <p:cNvSpPr txBox="1"/>
          <p:nvPr/>
        </p:nvSpPr>
        <p:spPr>
          <a:xfrm>
            <a:off x="7563742" y="4499656"/>
            <a:ext cx="3980139" cy="267664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pt-BR" sz="1300">
                <a:solidFill>
                  <a:srgbClr val="FFFFFF"/>
                </a:solidFill>
              </a:rPr>
              <a:t>Bina-48</a:t>
            </a:r>
          </a:p>
        </p:txBody>
      </p:sp>
    </p:spTree>
    <p:extLst>
      <p:ext uri="{BB962C8B-B14F-4D97-AF65-F5344CB8AC3E}">
        <p14:creationId xmlns:p14="http://schemas.microsoft.com/office/powerpoint/2010/main" val="7705447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60644F-FA9A-4665-B9B2-6F31E787C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</a:rPr>
              <a:t>IoT-Definição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C44A02C-0600-4A6D-8412-70332696D7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992" y="1814469"/>
            <a:ext cx="5449889" cy="3229059"/>
          </a:xfrm>
          <a:prstGeom prst="rect">
            <a:avLst/>
          </a:prstGeom>
          <a:effectLst/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3770AA1-2268-4B90-92F9-083C478F1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 Internet das Coisas (IoT) descreve a rede de objetos físicos (“coisas”) que são incorporados a sensores, software e outras tecnologias com o objetivo de conectar e trocar dados com outros dispositivos e sistemas pela internet.</a:t>
            </a:r>
            <a:endParaRPr lang="pt-BR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3555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9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352349E-6BEA-4FAD-85AF-5C2017EB3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</a:rPr>
              <a:t>IoT-Futuro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AD9EFA-144E-4188-BAC2-EAE8F11B7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Com mais de 7 bilhões de dispositivos IoT conectados atualmente, os especialistas esperam que esse número aumente para 10 bilhões até 2020 e 22 bilhões até 2025.</a:t>
            </a:r>
            <a:endParaRPr lang="pt-BR">
              <a:solidFill>
                <a:srgbClr val="FFFFFF"/>
              </a:solidFill>
            </a:endParaRPr>
          </a:p>
        </p:txBody>
      </p:sp>
      <p:sp>
        <p:nvSpPr>
          <p:cNvPr id="20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277E0DB-C83E-499E-A74E-C9F7F89A0C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53" r="21115" b="1"/>
          <a:stretch/>
        </p:blipFill>
        <p:spPr>
          <a:xfrm>
            <a:off x="7229175" y="1"/>
            <a:ext cx="4963245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14772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D9B8FD4-CDEB-4EB4-B4DE-C89E11938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5A2E3D1D-9E9F-4739-BA14-D4D7FA9FB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FFB365B-E9DC-4859-B8AB-CB83EEBE4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DAB9C8-EB37-4914-A699-C716FC8FE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C815355-342D-451B-A03E-1B91AE48E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3" y="1645920"/>
            <a:ext cx="3522879" cy="4470821"/>
          </a:xfrm>
        </p:spPr>
        <p:txBody>
          <a:bodyPr>
            <a:normAutofit/>
          </a:bodyPr>
          <a:lstStyle/>
          <a:p>
            <a:pPr algn="r"/>
            <a:r>
              <a:rPr lang="pt-BR">
                <a:solidFill>
                  <a:schemeClr val="bg2"/>
                </a:solidFill>
              </a:rPr>
              <a:t>Relação entre IHC e IoT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80D3F2-FDD7-4890-938E-C71D27D214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6269434" cy="4470821"/>
          </a:xfrm>
        </p:spPr>
        <p:txBody>
          <a:bodyPr>
            <a:normAutofit/>
          </a:bodyPr>
          <a:lstStyle/>
          <a:p>
            <a:r>
              <a:rPr lang="pt-BR" dirty="0"/>
              <a:t>É nítido que com mais computadores, serão necessárias mais interfaces, que devem ser simples, diretas e intuitivas, para que possam ser acessíveis a qualquer usuário. 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6092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1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311B7F3-6027-417A-A40A-4CB861A51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EBEBEB"/>
                </a:solidFill>
              </a:rPr>
              <a:t>Aplicações: IoT na saúde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2105160-06CC-4E50-BFE6-15680ED61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Quais serão os ganhos da medicina com a implementação de mais IoTs?</a:t>
            </a:r>
          </a:p>
          <a:p>
            <a:r>
              <a:rPr lang="pt-BR">
                <a:solidFill>
                  <a:srgbClr val="FFFFFF"/>
                </a:solidFill>
              </a:rPr>
              <a:t>Agilidade</a:t>
            </a:r>
          </a:p>
          <a:p>
            <a:r>
              <a:rPr lang="pt-BR">
                <a:solidFill>
                  <a:srgbClr val="FFFFFF"/>
                </a:solidFill>
              </a:rPr>
              <a:t>Diganósticos mais precisos.</a:t>
            </a:r>
          </a:p>
          <a:p>
            <a:r>
              <a:rPr lang="pt-BR">
                <a:solidFill>
                  <a:srgbClr val="FFFFFF"/>
                </a:solidFill>
              </a:rPr>
              <a:t>Tratamento mais eficaz em algumas doenças.</a:t>
            </a:r>
          </a:p>
        </p:txBody>
      </p:sp>
      <p:sp>
        <p:nvSpPr>
          <p:cNvPr id="44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B46DA54-0783-4A6B-B1E2-AB4391E05FD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11" r="21667" b="1"/>
          <a:stretch/>
        </p:blipFill>
        <p:spPr>
          <a:xfrm>
            <a:off x="7015973" y="1"/>
            <a:ext cx="5176447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8028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8A3C342-1D03-412F-8DD3-BF519E8E0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A3AF2F-11B8-4C7F-A40E-EFA4D9B30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6188190" cy="162232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sz="3600">
                <a:solidFill>
                  <a:srgbClr val="EBEBEB"/>
                </a:solidFill>
              </a:rPr>
              <a:t>Máquina de raio-X, tomografia e eletrocardiograma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0232CA-F982-48B9-BBA7-4E4AB0461E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6188189" cy="3785419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Essas máquinas vem se aperfeiçoando para que os hospitais economizem seus recursos, podendo investir em outras áreas.</a:t>
            </a:r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81CC9B02-E087-4350-AEBD-2C3CF001AF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5974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31FA9E5-21DD-4E95-899E-7471B36E94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37" r="23308"/>
          <a:stretch/>
        </p:blipFill>
        <p:spPr>
          <a:xfrm>
            <a:off x="7118253" y="1"/>
            <a:ext cx="5074168" cy="6858001"/>
          </a:xfrm>
          <a:custGeom>
            <a:avLst/>
            <a:gdLst/>
            <a:ahLst/>
            <a:cxnLst/>
            <a:rect l="l" t="t" r="r" b="b"/>
            <a:pathLst>
              <a:path w="4963245" h="6858001">
                <a:moveTo>
                  <a:pt x="1177" y="0"/>
                </a:moveTo>
                <a:lnTo>
                  <a:pt x="1344715" y="0"/>
                </a:lnTo>
                <a:lnTo>
                  <a:pt x="1344715" y="1"/>
                </a:lnTo>
                <a:lnTo>
                  <a:pt x="4963245" y="1"/>
                </a:lnTo>
                <a:lnTo>
                  <a:pt x="4963244" y="6858001"/>
                </a:lnTo>
                <a:lnTo>
                  <a:pt x="900697" y="6858001"/>
                </a:lnTo>
                <a:lnTo>
                  <a:pt x="900697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9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9" y="5934227"/>
                </a:lnTo>
                <a:lnTo>
                  <a:pt x="132454" y="5753862"/>
                </a:lnTo>
                <a:lnTo>
                  <a:pt x="150776" y="5561838"/>
                </a:lnTo>
                <a:lnTo>
                  <a:pt x="167753" y="5354726"/>
                </a:lnTo>
                <a:lnTo>
                  <a:pt x="184058" y="5138013"/>
                </a:lnTo>
                <a:lnTo>
                  <a:pt x="198849" y="4908956"/>
                </a:lnTo>
                <a:lnTo>
                  <a:pt x="212969" y="4670298"/>
                </a:lnTo>
                <a:lnTo>
                  <a:pt x="226248" y="4421352"/>
                </a:lnTo>
                <a:lnTo>
                  <a:pt x="230955" y="4293793"/>
                </a:lnTo>
                <a:lnTo>
                  <a:pt x="236165" y="4163492"/>
                </a:lnTo>
                <a:lnTo>
                  <a:pt x="241040" y="4031133"/>
                </a:lnTo>
                <a:lnTo>
                  <a:pt x="244234" y="3898087"/>
                </a:lnTo>
                <a:lnTo>
                  <a:pt x="247091" y="3762299"/>
                </a:lnTo>
                <a:lnTo>
                  <a:pt x="250117" y="3625139"/>
                </a:lnTo>
                <a:lnTo>
                  <a:pt x="252134" y="3485236"/>
                </a:lnTo>
                <a:lnTo>
                  <a:pt x="252134" y="3343961"/>
                </a:lnTo>
                <a:lnTo>
                  <a:pt x="253142" y="3201315"/>
                </a:lnTo>
                <a:lnTo>
                  <a:pt x="252134" y="3057297"/>
                </a:lnTo>
                <a:lnTo>
                  <a:pt x="250117" y="2911221"/>
                </a:lnTo>
                <a:lnTo>
                  <a:pt x="248268" y="2765146"/>
                </a:lnTo>
                <a:lnTo>
                  <a:pt x="244234" y="2617013"/>
                </a:lnTo>
                <a:lnTo>
                  <a:pt x="240032" y="2467509"/>
                </a:lnTo>
                <a:lnTo>
                  <a:pt x="235157" y="2318004"/>
                </a:lnTo>
                <a:lnTo>
                  <a:pt x="228266" y="2167128"/>
                </a:lnTo>
                <a:lnTo>
                  <a:pt x="220029" y="2014881"/>
                </a:lnTo>
                <a:lnTo>
                  <a:pt x="212129" y="1861947"/>
                </a:lnTo>
                <a:lnTo>
                  <a:pt x="202044" y="1709014"/>
                </a:lnTo>
                <a:lnTo>
                  <a:pt x="189941" y="1554023"/>
                </a:lnTo>
                <a:lnTo>
                  <a:pt x="177839" y="1401090"/>
                </a:lnTo>
                <a:lnTo>
                  <a:pt x="163887" y="1245413"/>
                </a:lnTo>
                <a:lnTo>
                  <a:pt x="148591" y="1089051"/>
                </a:lnTo>
                <a:lnTo>
                  <a:pt x="132455" y="934746"/>
                </a:lnTo>
                <a:lnTo>
                  <a:pt x="113629" y="778383"/>
                </a:lnTo>
                <a:lnTo>
                  <a:pt x="93458" y="622707"/>
                </a:lnTo>
                <a:lnTo>
                  <a:pt x="73455" y="466344"/>
                </a:lnTo>
                <a:lnTo>
                  <a:pt x="50091" y="310668"/>
                </a:lnTo>
                <a:lnTo>
                  <a:pt x="26222" y="1556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088469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">
  <a:themeElements>
    <a:clrScheme name="Í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Í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782</Words>
  <Application>Microsoft Office PowerPoint</Application>
  <PresentationFormat>Widescreen</PresentationFormat>
  <Paragraphs>77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6" baseType="lpstr">
      <vt:lpstr>Arial</vt:lpstr>
      <vt:lpstr>Arial Rounded MT Bold</vt:lpstr>
      <vt:lpstr>Bahnschrift SemiBold</vt:lpstr>
      <vt:lpstr>Century Gothic</vt:lpstr>
      <vt:lpstr>Wingdings 3</vt:lpstr>
      <vt:lpstr>Íon</vt:lpstr>
      <vt:lpstr>Relação entre IHC e IoT</vt:lpstr>
      <vt:lpstr>IHC-Definição</vt:lpstr>
      <vt:lpstr>Como são construídas as interfaces</vt:lpstr>
      <vt:lpstr>IHC-Futuro</vt:lpstr>
      <vt:lpstr>IoT-Definição</vt:lpstr>
      <vt:lpstr>IoT-Futuro</vt:lpstr>
      <vt:lpstr>Relação entre IHC e IoT</vt:lpstr>
      <vt:lpstr>Aplicações: IoT na saúde</vt:lpstr>
      <vt:lpstr>Máquina de raio-X, tomografia e eletrocardiograma</vt:lpstr>
      <vt:lpstr>Marca-passo e exames a distância</vt:lpstr>
      <vt:lpstr>Aplicações: IoT na educação</vt:lpstr>
      <vt:lpstr>Promethean</vt:lpstr>
      <vt:lpstr>Óculos de realidade virtual</vt:lpstr>
      <vt:lpstr>Aplicações: IoT nas empresas</vt:lpstr>
      <vt:lpstr>Marketing e vendas</vt:lpstr>
      <vt:lpstr>Economia de energia</vt:lpstr>
      <vt:lpstr>Assistente virtual</vt:lpstr>
      <vt:lpstr>Controle de acesso</vt:lpstr>
      <vt:lpstr>Bibliografia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Relação entre IHC e IoT</dc:title>
  <dc:creator>PAULO EMANUEL MADEIRA DE FREITAS</dc:creator>
  <cp:lastModifiedBy>PAULO EMANUEL MADEIRA DE FREITAS</cp:lastModifiedBy>
  <cp:revision>1</cp:revision>
  <dcterms:created xsi:type="dcterms:W3CDTF">2020-10-18T21:13:02Z</dcterms:created>
  <dcterms:modified xsi:type="dcterms:W3CDTF">2020-10-18T21:14:43Z</dcterms:modified>
</cp:coreProperties>
</file>

<file path=docProps/thumbnail.jpeg>
</file>